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Merriweather"/>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erriweather-bold.fntdata"/><Relationship Id="rId14" Type="http://schemas.openxmlformats.org/officeDocument/2006/relationships/font" Target="fonts/Merriweather-regular.fntdata"/><Relationship Id="rId17" Type="http://schemas.openxmlformats.org/officeDocument/2006/relationships/font" Target="fonts/Merriweather-boldItalic.fntdata"/><Relationship Id="rId16" Type="http://schemas.openxmlformats.org/officeDocument/2006/relationships/font" Target="fonts/Merriweather-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latin typeface="Times New Roman"/>
                <a:ea typeface="Times New Roman"/>
                <a:cs typeface="Times New Roman"/>
                <a:sym typeface="Times New Roman"/>
              </a:rPr>
              <a:t>Graphene is a single layer of carbon atoms formed is a hexagonal honeycomb lattice. Carbon can exist in many physical forms called allotropes, and graphene is one of the allotropes of carbon. Other allotropes of carbon that you may be familiar of are diamond and charcoal.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latin typeface="Times New Roman"/>
                <a:ea typeface="Times New Roman"/>
                <a:cs typeface="Times New Roman"/>
                <a:sym typeface="Times New Roman"/>
              </a:rPr>
              <a:t>You might be thinking that graphene sounds similar to graphite, which is the the “lead” in your pencils. Graphite is actually many layers of graphene. (Demonstrate)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(Demonstrate)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 sz="1000">
                <a:solidFill>
                  <a:schemeClr val="lt2"/>
                </a:solidFill>
              </a:rPr>
              <a:t>‹#›</a:t>
            </a:fld>
            <a:endParaRPr sz="1000">
              <a:solidFill>
                <a:schemeClr val="lt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extremetech.com/extreme/211437-extremetech-explains-what-is-graphene" TargetMode="External"/><Relationship Id="rId4" Type="http://schemas.openxmlformats.org/officeDocument/2006/relationships/hyperlink" Target="http://www.quirkyscience.com/graphene-properties/" TargetMode="External"/><Relationship Id="rId5" Type="http://schemas.openxmlformats.org/officeDocument/2006/relationships/hyperlink" Target="http://www.urbanara.co.uk/journal/buying-guide/beeswax/" TargetMode="External"/><Relationship Id="rId6" Type="http://schemas.openxmlformats.org/officeDocument/2006/relationships/hyperlink" Target="https://www.redbubble.com/people/freshmemes/works/24074333-barry-b-benson-from-the-bee-movie?p=throw-pillow" TargetMode="External"/><Relationship Id="rId7" Type="http://schemas.openxmlformats.org/officeDocument/2006/relationships/hyperlink" Target="https://steemit.com/science/@scisteem/one-planet-is-not-enough-graphene-is-heading-to-space" TargetMode="External"/><Relationship Id="rId8" Type="http://schemas.openxmlformats.org/officeDocument/2006/relationships/hyperlink" Target="http://www.electroboom.com/?p=83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graphenea.com/pages/graphene#.WleURrynHI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9335" l="19887" r="20085" t="10259"/>
          <a:stretch/>
        </p:blipFill>
        <p:spPr>
          <a:xfrm>
            <a:off x="5143500" y="779575"/>
            <a:ext cx="2822500" cy="3780750"/>
          </a:xfrm>
          <a:prstGeom prst="rect">
            <a:avLst/>
          </a:prstGeom>
          <a:noFill/>
          <a:ln cap="flat" cmpd="sng" w="38100">
            <a:solidFill>
              <a:srgbClr val="FFFFFF"/>
            </a:solidFill>
            <a:prstDash val="solid"/>
            <a:round/>
            <a:headEnd len="med" w="med" type="none"/>
            <a:tailEnd len="med" w="med" type="none"/>
          </a:ln>
        </p:spPr>
      </p:pic>
      <p:sp>
        <p:nvSpPr>
          <p:cNvPr id="55" name="Shape 55"/>
          <p:cNvSpPr txBox="1"/>
          <p:nvPr>
            <p:ph type="ctrTitle"/>
          </p:nvPr>
        </p:nvSpPr>
        <p:spPr>
          <a:xfrm>
            <a:off x="324625" y="779575"/>
            <a:ext cx="38172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latin typeface="Merriweather"/>
                <a:ea typeface="Merriweather"/>
                <a:cs typeface="Merriweather"/>
                <a:sym typeface="Merriweather"/>
              </a:rPr>
              <a:t>Graphene</a:t>
            </a:r>
            <a:endParaRPr>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What is Graphene?</a:t>
            </a:r>
            <a:endParaRPr>
              <a:latin typeface="Merriweather"/>
              <a:ea typeface="Merriweather"/>
              <a:cs typeface="Merriweather"/>
              <a:sym typeface="Merriweather"/>
            </a:endParaRPr>
          </a:p>
        </p:txBody>
      </p:sp>
      <p:pic>
        <p:nvPicPr>
          <p:cNvPr id="61" name="Shape 61"/>
          <p:cNvPicPr preferRelativeResize="0"/>
          <p:nvPr/>
        </p:nvPicPr>
        <p:blipFill>
          <a:blip r:embed="rId3">
            <a:alphaModFix/>
          </a:blip>
          <a:stretch>
            <a:fillRect/>
          </a:stretch>
        </p:blipFill>
        <p:spPr>
          <a:xfrm>
            <a:off x="311700" y="1688437"/>
            <a:ext cx="4653125" cy="2568525"/>
          </a:xfrm>
          <a:prstGeom prst="rect">
            <a:avLst/>
          </a:prstGeom>
          <a:noFill/>
          <a:ln cap="flat" cmpd="sng" w="38100">
            <a:solidFill>
              <a:srgbClr val="FFFFFF"/>
            </a:solidFill>
            <a:prstDash val="solid"/>
            <a:round/>
            <a:headEnd len="med" w="med" type="none"/>
            <a:tailEnd len="med" w="med" type="none"/>
          </a:ln>
        </p:spPr>
      </p:pic>
      <p:sp>
        <p:nvSpPr>
          <p:cNvPr id="62" name="Shape 62"/>
          <p:cNvSpPr txBox="1"/>
          <p:nvPr/>
        </p:nvSpPr>
        <p:spPr>
          <a:xfrm>
            <a:off x="5248500" y="1469575"/>
            <a:ext cx="3583800" cy="278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i="1" sz="2000">
              <a:solidFill>
                <a:schemeClr val="lt2"/>
              </a:solidFill>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i="1" sz="2000">
              <a:solidFill>
                <a:schemeClr val="lt2"/>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i="1" lang="en" sz="2000">
                <a:solidFill>
                  <a:schemeClr val="lt2"/>
                </a:solidFill>
                <a:latin typeface="Merriweather"/>
                <a:ea typeface="Merriweather"/>
                <a:cs typeface="Merriweather"/>
                <a:sym typeface="Merriweather"/>
              </a:rPr>
              <a:t>Graphene </a:t>
            </a:r>
            <a:r>
              <a:rPr lang="en" sz="2000">
                <a:solidFill>
                  <a:schemeClr val="lt2"/>
                </a:solidFill>
                <a:latin typeface="Merriweather"/>
                <a:ea typeface="Merriweather"/>
                <a:cs typeface="Merriweather"/>
                <a:sym typeface="Merriweather"/>
              </a:rPr>
              <a:t>is a single layer of carbon atoms formed in a hexagonal honeycomb lattice.</a:t>
            </a:r>
            <a:endParaRPr sz="2000">
              <a:solidFill>
                <a:schemeClr val="lt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p:nvPr/>
        </p:nvSpPr>
        <p:spPr>
          <a:xfrm>
            <a:off x="478175" y="1100050"/>
            <a:ext cx="3615600" cy="3487200"/>
          </a:xfrm>
          <a:prstGeom prst="rect">
            <a:avLst/>
          </a:prstGeom>
          <a:solidFill>
            <a:schemeClr val="dk1"/>
          </a:solidFill>
          <a:ln cap="flat" cmpd="sng" w="38100">
            <a:solidFill>
              <a:srgbClr val="073763"/>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Graphene Vs. Graphite</a:t>
            </a:r>
            <a:endParaRPr>
              <a:latin typeface="Merriweather"/>
              <a:ea typeface="Merriweather"/>
              <a:cs typeface="Merriweather"/>
              <a:sym typeface="Merriweather"/>
            </a:endParaRPr>
          </a:p>
        </p:txBody>
      </p:sp>
      <p:pic>
        <p:nvPicPr>
          <p:cNvPr id="69" name="Shape 69"/>
          <p:cNvPicPr preferRelativeResize="0"/>
          <p:nvPr/>
        </p:nvPicPr>
        <p:blipFill>
          <a:blip r:embed="rId3">
            <a:alphaModFix/>
          </a:blip>
          <a:stretch>
            <a:fillRect/>
          </a:stretch>
        </p:blipFill>
        <p:spPr>
          <a:xfrm>
            <a:off x="821287" y="1254000"/>
            <a:ext cx="2929374" cy="3179300"/>
          </a:xfrm>
          <a:prstGeom prst="rect">
            <a:avLst/>
          </a:prstGeom>
          <a:noFill/>
          <a:ln>
            <a:noFill/>
          </a:ln>
        </p:spPr>
      </p:pic>
      <p:pic>
        <p:nvPicPr>
          <p:cNvPr id="70" name="Shape 70"/>
          <p:cNvPicPr preferRelativeResize="0"/>
          <p:nvPr/>
        </p:nvPicPr>
        <p:blipFill>
          <a:blip r:embed="rId4">
            <a:alphaModFix/>
          </a:blip>
          <a:stretch>
            <a:fillRect/>
          </a:stretch>
        </p:blipFill>
        <p:spPr>
          <a:xfrm>
            <a:off x="5027650" y="1117375"/>
            <a:ext cx="3452549" cy="3452549"/>
          </a:xfrm>
          <a:prstGeom prst="rect">
            <a:avLst/>
          </a:prstGeom>
          <a:noFill/>
          <a:ln cap="flat" cmpd="sng" w="38100">
            <a:solidFill>
              <a:srgbClr val="073763"/>
            </a:solidFill>
            <a:prstDash val="solid"/>
            <a:round/>
            <a:headEnd len="med" w="med" type="none"/>
            <a:tailEnd len="med" w="med"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104775" y="1451575"/>
            <a:ext cx="3990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Structure </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of </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Graphene</a:t>
            </a:r>
            <a:endParaRPr>
              <a:latin typeface="Merriweather"/>
              <a:ea typeface="Merriweather"/>
              <a:cs typeface="Merriweather"/>
              <a:sym typeface="Merriweather"/>
            </a:endParaRPr>
          </a:p>
        </p:txBody>
      </p:sp>
      <p:pic>
        <p:nvPicPr>
          <p:cNvPr id="76" name="Shape 76"/>
          <p:cNvPicPr preferRelativeResize="0"/>
          <p:nvPr/>
        </p:nvPicPr>
        <p:blipFill>
          <a:blip r:embed="rId3">
            <a:alphaModFix/>
          </a:blip>
          <a:stretch>
            <a:fillRect/>
          </a:stretch>
        </p:blipFill>
        <p:spPr>
          <a:xfrm>
            <a:off x="4204050" y="664525"/>
            <a:ext cx="4057925" cy="3814450"/>
          </a:xfrm>
          <a:prstGeom prst="rect">
            <a:avLst/>
          </a:prstGeom>
          <a:noFill/>
          <a:ln cap="flat" cmpd="sng" w="38100">
            <a:solidFill>
              <a:srgbClr val="073763"/>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Merriweather"/>
                <a:ea typeface="Merriweather"/>
                <a:cs typeface="Merriweather"/>
                <a:sym typeface="Merriweather"/>
              </a:rPr>
              <a:t>Strengths of Graphene</a:t>
            </a:r>
            <a:endParaRPr>
              <a:latin typeface="Merriweather"/>
              <a:ea typeface="Merriweather"/>
              <a:cs typeface="Merriweather"/>
              <a:sym typeface="Merriweather"/>
            </a:endParaRPr>
          </a:p>
        </p:txBody>
      </p:sp>
      <p:sp>
        <p:nvSpPr>
          <p:cNvPr id="82" name="Shape 82"/>
          <p:cNvSpPr txBox="1"/>
          <p:nvPr>
            <p:ph idx="1" type="body"/>
          </p:nvPr>
        </p:nvSpPr>
        <p:spPr>
          <a:xfrm>
            <a:off x="311700" y="1152475"/>
            <a:ext cx="8520600" cy="3416400"/>
          </a:xfrm>
          <a:prstGeom prst="rect">
            <a:avLst/>
          </a:prstGeom>
          <a:ln cap="flat" cmpd="sng" w="9525">
            <a:solidFill>
              <a:srgbClr val="F3F3F3"/>
            </a:solidFill>
            <a:prstDash val="solid"/>
            <a:round/>
            <a:headEnd len="med" w="med" type="none"/>
            <a:tailEnd len="med" w="med" type="none"/>
          </a:ln>
        </p:spPr>
        <p:txBody>
          <a:bodyPr anchorCtr="0" anchor="t" bIns="91425" lIns="91425" spcFirstLastPara="1" rIns="91425" wrap="square" tIns="91425">
            <a:noAutofit/>
          </a:bodyPr>
          <a:lstStyle/>
          <a:p>
            <a:pPr indent="-355600" lvl="0" marL="457200" rtl="0">
              <a:spcBef>
                <a:spcPts val="0"/>
              </a:spcBef>
              <a:spcAft>
                <a:spcPts val="0"/>
              </a:spcAft>
              <a:buSzPts val="2000"/>
              <a:buFont typeface="Merriweather"/>
              <a:buChar char="●"/>
            </a:pPr>
            <a:r>
              <a:rPr lang="en" sz="2000" u="sng">
                <a:latin typeface="Merriweather"/>
                <a:ea typeface="Merriweather"/>
                <a:cs typeface="Merriweather"/>
                <a:sym typeface="Merriweather"/>
              </a:rPr>
              <a:t>thinnest</a:t>
            </a:r>
            <a:r>
              <a:rPr lang="en" sz="2000">
                <a:latin typeface="Merriweather"/>
                <a:ea typeface="Merriweather"/>
                <a:cs typeface="Merriweather"/>
                <a:sym typeface="Merriweather"/>
              </a:rPr>
              <a:t> compound known to man at one atom thick</a:t>
            </a:r>
            <a:endParaRPr sz="2000">
              <a:latin typeface="Merriweather"/>
              <a:ea typeface="Merriweather"/>
              <a:cs typeface="Merriweather"/>
              <a:sym typeface="Merriweather"/>
            </a:endParaRPr>
          </a:p>
          <a:p>
            <a:pPr indent="-355600" lvl="0" marL="457200" rtl="0">
              <a:spcBef>
                <a:spcPts val="0"/>
              </a:spcBef>
              <a:spcAft>
                <a:spcPts val="0"/>
              </a:spcAft>
              <a:buSzPts val="2000"/>
              <a:buFont typeface="Merriweather"/>
              <a:buChar char="●"/>
            </a:pPr>
            <a:r>
              <a:rPr lang="en" sz="2000" u="sng">
                <a:latin typeface="Merriweather"/>
                <a:ea typeface="Merriweather"/>
                <a:cs typeface="Merriweather"/>
                <a:sym typeface="Merriweather"/>
              </a:rPr>
              <a:t>lightest</a:t>
            </a:r>
            <a:r>
              <a:rPr lang="en" sz="2000">
                <a:latin typeface="Merriweather"/>
                <a:ea typeface="Merriweather"/>
                <a:cs typeface="Merriweather"/>
                <a:sym typeface="Merriweather"/>
              </a:rPr>
              <a:t> material known (1 square meter weighs around 0.77 milligrams)</a:t>
            </a:r>
            <a:endParaRPr sz="2000">
              <a:latin typeface="Merriweather"/>
              <a:ea typeface="Merriweather"/>
              <a:cs typeface="Merriweather"/>
              <a:sym typeface="Merriweather"/>
            </a:endParaRPr>
          </a:p>
          <a:p>
            <a:pPr indent="-355600" lvl="0" marL="457200" rtl="0">
              <a:spcBef>
                <a:spcPts val="0"/>
              </a:spcBef>
              <a:spcAft>
                <a:spcPts val="0"/>
              </a:spcAft>
              <a:buSzPts val="2000"/>
              <a:buFont typeface="Merriweather"/>
              <a:buChar char="●"/>
            </a:pPr>
            <a:r>
              <a:rPr lang="en" sz="2000" u="sng">
                <a:latin typeface="Merriweather"/>
                <a:ea typeface="Merriweather"/>
                <a:cs typeface="Merriweather"/>
                <a:sym typeface="Merriweather"/>
              </a:rPr>
              <a:t>strongest</a:t>
            </a:r>
            <a:r>
              <a:rPr lang="en" sz="2000">
                <a:latin typeface="Merriweather"/>
                <a:ea typeface="Merriweather"/>
                <a:cs typeface="Merriweather"/>
                <a:sym typeface="Merriweather"/>
              </a:rPr>
              <a:t> compound discovered (between 100-300 times stronger than steel)</a:t>
            </a:r>
            <a:endParaRPr sz="2000">
              <a:latin typeface="Merriweather"/>
              <a:ea typeface="Merriweather"/>
              <a:cs typeface="Merriweather"/>
              <a:sym typeface="Merriweather"/>
            </a:endParaRPr>
          </a:p>
          <a:p>
            <a:pPr indent="-355600" lvl="0" marL="457200" rtl="0">
              <a:spcBef>
                <a:spcPts val="0"/>
              </a:spcBef>
              <a:spcAft>
                <a:spcPts val="0"/>
              </a:spcAft>
              <a:buSzPts val="2000"/>
              <a:buFont typeface="Merriweather"/>
              <a:buChar char="●"/>
            </a:pPr>
            <a:r>
              <a:rPr lang="en" sz="2000">
                <a:latin typeface="Merriweather"/>
                <a:ea typeface="Merriweather"/>
                <a:cs typeface="Merriweather"/>
                <a:sym typeface="Merriweather"/>
              </a:rPr>
              <a:t>best </a:t>
            </a:r>
            <a:r>
              <a:rPr lang="en" sz="2000" u="sng">
                <a:latin typeface="Merriweather"/>
                <a:ea typeface="Merriweather"/>
                <a:cs typeface="Merriweather"/>
                <a:sym typeface="Merriweather"/>
              </a:rPr>
              <a:t>conductor of heat</a:t>
            </a:r>
            <a:r>
              <a:rPr lang="en" sz="2000">
                <a:latin typeface="Merriweather"/>
                <a:ea typeface="Merriweather"/>
                <a:cs typeface="Merriweather"/>
                <a:sym typeface="Merriweather"/>
              </a:rPr>
              <a:t> at room temperature</a:t>
            </a:r>
            <a:endParaRPr sz="2000">
              <a:latin typeface="Merriweather"/>
              <a:ea typeface="Merriweather"/>
              <a:cs typeface="Merriweather"/>
              <a:sym typeface="Merriweather"/>
            </a:endParaRPr>
          </a:p>
          <a:p>
            <a:pPr indent="-355600" lvl="0" marL="457200" rtl="0">
              <a:spcBef>
                <a:spcPts val="0"/>
              </a:spcBef>
              <a:spcAft>
                <a:spcPts val="0"/>
              </a:spcAft>
              <a:buSzPts val="2000"/>
              <a:buFont typeface="Merriweather"/>
              <a:buChar char="●"/>
            </a:pPr>
            <a:r>
              <a:rPr lang="en" sz="2000">
                <a:latin typeface="Merriweather"/>
                <a:ea typeface="Merriweather"/>
                <a:cs typeface="Merriweather"/>
                <a:sym typeface="Merriweather"/>
              </a:rPr>
              <a:t>best </a:t>
            </a:r>
            <a:r>
              <a:rPr lang="en" sz="2000" u="sng">
                <a:latin typeface="Merriweather"/>
                <a:ea typeface="Merriweather"/>
                <a:cs typeface="Merriweather"/>
                <a:sym typeface="Merriweather"/>
              </a:rPr>
              <a:t>conductor of electricity</a:t>
            </a:r>
            <a:r>
              <a:rPr lang="en" sz="2000">
                <a:latin typeface="Merriweather"/>
                <a:ea typeface="Merriweather"/>
                <a:cs typeface="Merriweather"/>
                <a:sym typeface="Merriweather"/>
              </a:rPr>
              <a:t> known</a:t>
            </a:r>
            <a:endParaRPr sz="20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Merriweather"/>
                <a:ea typeface="Merriweather"/>
                <a:cs typeface="Merriweather"/>
                <a:sym typeface="Merriweather"/>
              </a:rPr>
              <a:t>Uses</a:t>
            </a:r>
            <a:endParaRPr>
              <a:latin typeface="Merriweather"/>
              <a:ea typeface="Merriweather"/>
              <a:cs typeface="Merriweather"/>
              <a:sym typeface="Merriweather"/>
            </a:endParaRPr>
          </a:p>
        </p:txBody>
      </p:sp>
      <p:sp>
        <p:nvSpPr>
          <p:cNvPr id="88" name="Shape 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Font typeface="Merriweather"/>
              <a:buChar char="●"/>
            </a:pPr>
            <a:r>
              <a:rPr lang="en" u="sng">
                <a:latin typeface="Merriweather"/>
                <a:ea typeface="Merriweather"/>
                <a:cs typeface="Merriweather"/>
                <a:sym typeface="Merriweather"/>
              </a:rPr>
              <a:t>Strengthen body armour</a:t>
            </a:r>
            <a:r>
              <a:rPr lang="en">
                <a:latin typeface="Merriweather"/>
                <a:ea typeface="Merriweather"/>
                <a:cs typeface="Merriweather"/>
                <a:sym typeface="Merriweather"/>
              </a:rPr>
              <a:t> due to being extremely lightweight, chemically inert, and flexible as well as its large surface area and strength</a:t>
            </a:r>
            <a:endParaRPr>
              <a:latin typeface="Merriweather"/>
              <a:ea typeface="Merriweather"/>
              <a:cs typeface="Merriweather"/>
              <a:sym typeface="Merriweather"/>
            </a:endParaRPr>
          </a:p>
          <a:p>
            <a:pPr indent="-342900" lvl="0" marL="457200" rtl="0">
              <a:spcBef>
                <a:spcPts val="0"/>
              </a:spcBef>
              <a:spcAft>
                <a:spcPts val="0"/>
              </a:spcAft>
              <a:buSzPts val="1800"/>
              <a:buFont typeface="Merriweather"/>
              <a:buChar char="●"/>
            </a:pPr>
            <a:r>
              <a:rPr lang="en">
                <a:latin typeface="Merriweather"/>
                <a:ea typeface="Merriweather"/>
                <a:cs typeface="Merriweather"/>
                <a:sym typeface="Merriweather"/>
              </a:rPr>
              <a:t>Can be used for </a:t>
            </a:r>
            <a:r>
              <a:rPr lang="en" u="sng">
                <a:latin typeface="Merriweather"/>
                <a:ea typeface="Merriweather"/>
                <a:cs typeface="Merriweather"/>
                <a:sym typeface="Merriweather"/>
              </a:rPr>
              <a:t>batteries</a:t>
            </a:r>
            <a:r>
              <a:rPr lang="en">
                <a:latin typeface="Merriweather"/>
                <a:ea typeface="Merriweather"/>
                <a:cs typeface="Merriweather"/>
                <a:sym typeface="Merriweather"/>
              </a:rPr>
              <a:t>, being 5x more effective compared to lithium batteries. Increased capacity, recharge rate, and longevity due to it being a potent conductor of electrical and thermal energy</a:t>
            </a:r>
            <a:endParaRPr>
              <a:latin typeface="Merriweather"/>
              <a:ea typeface="Merriweather"/>
              <a:cs typeface="Merriweather"/>
              <a:sym typeface="Merriweather"/>
            </a:endParaRPr>
          </a:p>
          <a:p>
            <a:pPr indent="-342900" lvl="0" marL="457200" rtl="0">
              <a:spcBef>
                <a:spcPts val="0"/>
              </a:spcBef>
              <a:spcAft>
                <a:spcPts val="0"/>
              </a:spcAft>
              <a:buSzPts val="1800"/>
              <a:buFont typeface="Merriweather"/>
              <a:buChar char="●"/>
            </a:pPr>
            <a:r>
              <a:rPr lang="en">
                <a:latin typeface="Merriweather"/>
                <a:ea typeface="Merriweather"/>
                <a:cs typeface="Merriweather"/>
                <a:sym typeface="Merriweather"/>
              </a:rPr>
              <a:t>Can be used in </a:t>
            </a:r>
            <a:r>
              <a:rPr lang="en" u="sng">
                <a:latin typeface="Merriweather"/>
                <a:ea typeface="Merriweather"/>
                <a:cs typeface="Merriweather"/>
                <a:sym typeface="Merriweather"/>
              </a:rPr>
              <a:t>paint</a:t>
            </a:r>
            <a:r>
              <a:rPr lang="en">
                <a:latin typeface="Merriweather"/>
                <a:ea typeface="Merriweather"/>
                <a:cs typeface="Merriweather"/>
                <a:sym typeface="Merriweather"/>
              </a:rPr>
              <a:t> as a barrier against corrosion</a:t>
            </a:r>
            <a:endParaRPr>
              <a:latin typeface="Merriweather"/>
              <a:ea typeface="Merriweather"/>
              <a:cs typeface="Merriweather"/>
              <a:sym typeface="Merriweather"/>
            </a:endParaRPr>
          </a:p>
          <a:p>
            <a:pPr indent="-355600" lvl="0" marL="457200" rtl="0">
              <a:spcBef>
                <a:spcPts val="0"/>
              </a:spcBef>
              <a:spcAft>
                <a:spcPts val="0"/>
              </a:spcAft>
              <a:buSzPts val="2000"/>
              <a:buFont typeface="Merriweather"/>
              <a:buChar char="●"/>
            </a:pPr>
            <a:r>
              <a:rPr lang="en">
                <a:latin typeface="Merriweather"/>
                <a:ea typeface="Merriweather"/>
                <a:cs typeface="Merriweather"/>
                <a:sym typeface="Merriweather"/>
              </a:rPr>
              <a:t>Can be potentially implemented into </a:t>
            </a:r>
            <a:r>
              <a:rPr lang="en" u="sng">
                <a:latin typeface="Merriweather"/>
                <a:ea typeface="Merriweather"/>
                <a:cs typeface="Merriweather"/>
                <a:sym typeface="Merriweather"/>
              </a:rPr>
              <a:t>clothing</a:t>
            </a:r>
            <a:r>
              <a:rPr lang="en">
                <a:latin typeface="Merriweather"/>
                <a:ea typeface="Merriweather"/>
                <a:cs typeface="Merriweather"/>
                <a:sym typeface="Merriweather"/>
              </a:rPr>
              <a:t> and </a:t>
            </a:r>
            <a:r>
              <a:rPr lang="en" u="sng">
                <a:latin typeface="Merriweather"/>
                <a:ea typeface="Merriweather"/>
                <a:cs typeface="Merriweather"/>
                <a:sym typeface="Merriweather"/>
              </a:rPr>
              <a:t>cars</a:t>
            </a:r>
            <a:endParaRPr sz="2000" u="sng">
              <a:latin typeface="Merriweather"/>
              <a:ea typeface="Merriweather"/>
              <a:cs typeface="Merriweather"/>
              <a:sym typeface="Merriweather"/>
            </a:endParaRPr>
          </a:p>
          <a:p>
            <a:pPr indent="-342900" lvl="0" marL="457200" rtl="0">
              <a:spcBef>
                <a:spcPts val="0"/>
              </a:spcBef>
              <a:spcAft>
                <a:spcPts val="0"/>
              </a:spcAft>
              <a:buSzPts val="1800"/>
              <a:buFont typeface="Merriweather"/>
              <a:buChar char="●"/>
            </a:pPr>
            <a:r>
              <a:rPr lang="en">
                <a:latin typeface="Merriweather"/>
                <a:ea typeface="Merriweather"/>
                <a:cs typeface="Merriweather"/>
                <a:sym typeface="Merriweather"/>
              </a:rPr>
              <a:t>Can be used for </a:t>
            </a:r>
            <a:r>
              <a:rPr lang="en" u="sng">
                <a:latin typeface="Merriweather"/>
                <a:ea typeface="Merriweather"/>
                <a:cs typeface="Merriweather"/>
                <a:sym typeface="Merriweather"/>
              </a:rPr>
              <a:t>filtration</a:t>
            </a:r>
            <a:endParaRPr>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Merriweather"/>
                <a:ea typeface="Merriweather"/>
                <a:cs typeface="Merriweather"/>
                <a:sym typeface="Merriweather"/>
              </a:rPr>
              <a:t>Price of Graphene</a:t>
            </a:r>
            <a:endParaRPr>
              <a:latin typeface="Merriweather"/>
              <a:ea typeface="Merriweather"/>
              <a:cs typeface="Merriweather"/>
              <a:sym typeface="Merriweather"/>
            </a:endParaRPr>
          </a:p>
        </p:txBody>
      </p:sp>
      <p:sp>
        <p:nvSpPr>
          <p:cNvPr id="94" name="Shape 9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2000">
                <a:latin typeface="Merriweather"/>
                <a:ea typeface="Merriweather"/>
                <a:cs typeface="Merriweather"/>
                <a:sym typeface="Merriweather"/>
              </a:rPr>
              <a:t>The price of graphene </a:t>
            </a:r>
            <a:r>
              <a:rPr lang="en" sz="2000" u="sng">
                <a:latin typeface="Merriweather"/>
                <a:ea typeface="Merriweather"/>
                <a:cs typeface="Merriweather"/>
                <a:sym typeface="Merriweather"/>
              </a:rPr>
              <a:t>in 2010</a:t>
            </a:r>
            <a:r>
              <a:rPr lang="en" sz="2000">
                <a:latin typeface="Merriweather"/>
                <a:ea typeface="Merriweather"/>
                <a:cs typeface="Merriweather"/>
                <a:sym typeface="Merriweather"/>
              </a:rPr>
              <a:t> was </a:t>
            </a:r>
            <a:r>
              <a:rPr lang="en" sz="2000" u="sng">
                <a:latin typeface="Merriweather"/>
                <a:ea typeface="Merriweather"/>
                <a:cs typeface="Merriweather"/>
                <a:sym typeface="Merriweather"/>
              </a:rPr>
              <a:t>1000 euros per cm squared</a:t>
            </a:r>
            <a:r>
              <a:rPr lang="en" sz="2000">
                <a:latin typeface="Merriweather"/>
                <a:ea typeface="Merriweather"/>
                <a:cs typeface="Merriweather"/>
                <a:sym typeface="Merriweather"/>
              </a:rPr>
              <a:t>. The thought was that graphene would become cheaper in a matter of years, just like how carbon fiber was started to be used 30-40 years after it was discovered. From then to today, the prices of graphene is </a:t>
            </a:r>
            <a:r>
              <a:rPr lang="en" sz="2000" u="sng">
                <a:latin typeface="Merriweather"/>
                <a:ea typeface="Merriweather"/>
                <a:cs typeface="Merriweather"/>
                <a:sym typeface="Merriweather"/>
              </a:rPr>
              <a:t>gradually dropping</a:t>
            </a:r>
            <a:r>
              <a:rPr lang="en" sz="2000">
                <a:latin typeface="Merriweather"/>
                <a:ea typeface="Merriweather"/>
                <a:cs typeface="Merriweather"/>
                <a:sym typeface="Merriweather"/>
              </a:rPr>
              <a:t>. We may see more graphene being applied to products since now it is cheaper.</a:t>
            </a:r>
            <a:endParaRPr sz="20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Merriweather"/>
                <a:ea typeface="Merriweather"/>
                <a:cs typeface="Merriweather"/>
                <a:sym typeface="Merriweather"/>
              </a:rPr>
              <a:t>Works Cited</a:t>
            </a:r>
            <a:endParaRPr>
              <a:latin typeface="Merriweather"/>
              <a:ea typeface="Merriweather"/>
              <a:cs typeface="Merriweather"/>
              <a:sym typeface="Merriweather"/>
            </a:endParaRPr>
          </a:p>
        </p:txBody>
      </p:sp>
      <p:sp>
        <p:nvSpPr>
          <p:cNvPr id="100" name="Shape 10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Images</a:t>
            </a:r>
            <a:endParaRPr>
              <a:latin typeface="Merriweather"/>
              <a:ea typeface="Merriweather"/>
              <a:cs typeface="Merriweather"/>
              <a:sym typeface="Merriweather"/>
            </a:endParaRPr>
          </a:p>
          <a:p>
            <a:pPr indent="-317500" lvl="0" marL="457200" rtl="0">
              <a:spcBef>
                <a:spcPts val="1600"/>
              </a:spcBef>
              <a:spcAft>
                <a:spcPts val="0"/>
              </a:spcAft>
              <a:buSzPts val="1400"/>
              <a:buFont typeface="Merriweather"/>
              <a:buChar char="●"/>
            </a:pPr>
            <a:r>
              <a:rPr lang="en" sz="1400" u="sng">
                <a:solidFill>
                  <a:schemeClr val="hlink"/>
                </a:solidFill>
                <a:latin typeface="Merriweather"/>
                <a:ea typeface="Merriweather"/>
                <a:cs typeface="Merriweather"/>
                <a:sym typeface="Merriweather"/>
                <a:hlinkClick r:id="rId3"/>
              </a:rPr>
              <a:t>https://www.extremetech.com/extreme/211437-extremetech-explains-what-is-graphene</a:t>
            </a:r>
            <a:r>
              <a:rPr lang="en" sz="1400">
                <a:latin typeface="Merriweather"/>
                <a:ea typeface="Merriweather"/>
                <a:cs typeface="Merriweather"/>
                <a:sym typeface="Merriweather"/>
              </a:rPr>
              <a:t> </a:t>
            </a:r>
            <a:endParaRPr sz="1400">
              <a:latin typeface="Merriweather"/>
              <a:ea typeface="Merriweather"/>
              <a:cs typeface="Merriweather"/>
              <a:sym typeface="Merriweather"/>
            </a:endParaRPr>
          </a:p>
          <a:p>
            <a:pPr indent="-317500" lvl="0" marL="457200" rtl="0">
              <a:spcBef>
                <a:spcPts val="0"/>
              </a:spcBef>
              <a:spcAft>
                <a:spcPts val="0"/>
              </a:spcAft>
              <a:buSzPts val="1400"/>
              <a:buFont typeface="Merriweather"/>
              <a:buChar char="●"/>
            </a:pPr>
            <a:r>
              <a:rPr lang="en" sz="1400" u="sng">
                <a:solidFill>
                  <a:schemeClr val="hlink"/>
                </a:solidFill>
                <a:latin typeface="Merriweather"/>
                <a:ea typeface="Merriweather"/>
                <a:cs typeface="Merriweather"/>
                <a:sym typeface="Merriweather"/>
                <a:hlinkClick r:id="rId4"/>
              </a:rPr>
              <a:t>http://www.quirkyscience.com/graphene-properties/</a:t>
            </a:r>
            <a:r>
              <a:rPr lang="en" sz="1400">
                <a:latin typeface="Merriweather"/>
                <a:ea typeface="Merriweather"/>
                <a:cs typeface="Merriweather"/>
                <a:sym typeface="Merriweather"/>
              </a:rPr>
              <a:t> </a:t>
            </a:r>
            <a:endParaRPr sz="1400">
              <a:latin typeface="Merriweather"/>
              <a:ea typeface="Merriweather"/>
              <a:cs typeface="Merriweather"/>
              <a:sym typeface="Merriweather"/>
            </a:endParaRPr>
          </a:p>
          <a:p>
            <a:pPr indent="-317500" lvl="0" marL="457200" rtl="0">
              <a:spcBef>
                <a:spcPts val="0"/>
              </a:spcBef>
              <a:spcAft>
                <a:spcPts val="0"/>
              </a:spcAft>
              <a:buSzPts val="1400"/>
              <a:buFont typeface="Merriweather"/>
              <a:buChar char="●"/>
            </a:pPr>
            <a:r>
              <a:rPr lang="en" sz="1400" u="sng">
                <a:solidFill>
                  <a:schemeClr val="hlink"/>
                </a:solidFill>
                <a:latin typeface="Merriweather"/>
                <a:ea typeface="Merriweather"/>
                <a:cs typeface="Merriweather"/>
                <a:sym typeface="Merriweather"/>
                <a:hlinkClick r:id="rId5"/>
              </a:rPr>
              <a:t>http://www.urbanara.co.uk/journal/buying-guide/beeswax/</a:t>
            </a:r>
            <a:r>
              <a:rPr lang="en" sz="1400">
                <a:latin typeface="Merriweather"/>
                <a:ea typeface="Merriweather"/>
                <a:cs typeface="Merriweather"/>
                <a:sym typeface="Merriweather"/>
              </a:rPr>
              <a:t> </a:t>
            </a:r>
            <a:endParaRPr sz="1400">
              <a:latin typeface="Merriweather"/>
              <a:ea typeface="Merriweather"/>
              <a:cs typeface="Merriweather"/>
              <a:sym typeface="Merriweather"/>
            </a:endParaRPr>
          </a:p>
          <a:p>
            <a:pPr indent="-317500" lvl="0" marL="457200" rtl="0">
              <a:spcBef>
                <a:spcPts val="0"/>
              </a:spcBef>
              <a:spcAft>
                <a:spcPts val="0"/>
              </a:spcAft>
              <a:buSzPts val="1400"/>
              <a:buFont typeface="Merriweather"/>
              <a:buChar char="●"/>
            </a:pPr>
            <a:r>
              <a:rPr lang="en" sz="1400" u="sng">
                <a:solidFill>
                  <a:schemeClr val="hlink"/>
                </a:solidFill>
                <a:latin typeface="Merriweather"/>
                <a:ea typeface="Merriweather"/>
                <a:cs typeface="Merriweather"/>
                <a:sym typeface="Merriweather"/>
                <a:hlinkClick r:id="rId6"/>
              </a:rPr>
              <a:t>https://www.redbubble.com/people/freshmemes/works/24074333-barry-b-benson-from-the-bee-movie?p=throw-pillow</a:t>
            </a:r>
            <a:r>
              <a:rPr lang="en" sz="1400">
                <a:latin typeface="Merriweather"/>
                <a:ea typeface="Merriweather"/>
                <a:cs typeface="Merriweather"/>
                <a:sym typeface="Merriweather"/>
              </a:rPr>
              <a:t> </a:t>
            </a:r>
            <a:endParaRPr sz="1400">
              <a:latin typeface="Merriweather"/>
              <a:ea typeface="Merriweather"/>
              <a:cs typeface="Merriweather"/>
              <a:sym typeface="Merriweather"/>
            </a:endParaRPr>
          </a:p>
          <a:p>
            <a:pPr indent="-317500" lvl="0" marL="457200" rtl="0">
              <a:spcBef>
                <a:spcPts val="0"/>
              </a:spcBef>
              <a:spcAft>
                <a:spcPts val="0"/>
              </a:spcAft>
              <a:buSzPts val="1400"/>
              <a:buFont typeface="Merriweather"/>
              <a:buChar char="●"/>
            </a:pPr>
            <a:r>
              <a:rPr lang="en" sz="1400" u="sng">
                <a:solidFill>
                  <a:schemeClr val="hlink"/>
                </a:solidFill>
                <a:latin typeface="Merriweather"/>
                <a:ea typeface="Merriweather"/>
                <a:cs typeface="Merriweather"/>
                <a:sym typeface="Merriweather"/>
                <a:hlinkClick r:id="rId7"/>
              </a:rPr>
              <a:t>https://steemit.com/science/@scisteem/one-planet-is-not-enough-graphene-is-heading-to-space</a:t>
            </a:r>
            <a:r>
              <a:rPr lang="en" sz="1400">
                <a:latin typeface="Merriweather"/>
                <a:ea typeface="Merriweather"/>
                <a:cs typeface="Merriweather"/>
                <a:sym typeface="Merriweather"/>
              </a:rPr>
              <a:t> </a:t>
            </a:r>
            <a:endParaRPr sz="1400">
              <a:latin typeface="Merriweather"/>
              <a:ea typeface="Merriweather"/>
              <a:cs typeface="Merriweather"/>
              <a:sym typeface="Merriweather"/>
            </a:endParaRPr>
          </a:p>
          <a:p>
            <a:pPr indent="-317500" lvl="0" marL="457200" rtl="0">
              <a:spcBef>
                <a:spcPts val="0"/>
              </a:spcBef>
              <a:spcAft>
                <a:spcPts val="0"/>
              </a:spcAft>
              <a:buSzPts val="1400"/>
              <a:buFont typeface="Merriweather"/>
              <a:buChar char="●"/>
            </a:pPr>
            <a:r>
              <a:rPr lang="en" sz="1400" u="sng">
                <a:solidFill>
                  <a:schemeClr val="hlink"/>
                </a:solidFill>
                <a:latin typeface="Merriweather"/>
                <a:ea typeface="Merriweather"/>
                <a:cs typeface="Merriweather"/>
                <a:sym typeface="Merriweather"/>
                <a:hlinkClick r:id="rId8"/>
              </a:rPr>
              <a:t>http://www.electroboom.com/?p=835</a:t>
            </a:r>
            <a:r>
              <a:rPr lang="en" sz="1400">
                <a:latin typeface="Merriweather"/>
                <a:ea typeface="Merriweather"/>
                <a:cs typeface="Merriweather"/>
                <a:sym typeface="Merriweather"/>
              </a:rPr>
              <a:t> </a:t>
            </a:r>
            <a:endParaRPr>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Merriweather"/>
                <a:ea typeface="Merriweather"/>
                <a:cs typeface="Merriweather"/>
                <a:sym typeface="Merriweather"/>
              </a:rPr>
              <a:t>Works Cited</a:t>
            </a:r>
            <a:endParaRPr>
              <a:latin typeface="Merriweather"/>
              <a:ea typeface="Merriweather"/>
              <a:cs typeface="Merriweather"/>
              <a:sym typeface="Merriweather"/>
            </a:endParaRPr>
          </a:p>
        </p:txBody>
      </p:sp>
      <p:sp>
        <p:nvSpPr>
          <p:cNvPr id="106" name="Shape 10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Information</a:t>
            </a:r>
            <a:endParaRPr>
              <a:latin typeface="Merriweather"/>
              <a:ea typeface="Merriweather"/>
              <a:cs typeface="Merriweather"/>
              <a:sym typeface="Merriweather"/>
            </a:endParaRPr>
          </a:p>
          <a:p>
            <a:pPr indent="-317500" lvl="0" marL="457200" rtl="0">
              <a:spcBef>
                <a:spcPts val="1600"/>
              </a:spcBef>
              <a:spcAft>
                <a:spcPts val="0"/>
              </a:spcAft>
              <a:buSzPts val="1400"/>
              <a:buFont typeface="Merriweather"/>
              <a:buChar char="●"/>
            </a:pPr>
            <a:r>
              <a:rPr lang="en" sz="1400" u="sng">
                <a:solidFill>
                  <a:schemeClr val="accent5"/>
                </a:solidFill>
                <a:latin typeface="Merriweather"/>
                <a:ea typeface="Merriweather"/>
                <a:cs typeface="Merriweather"/>
                <a:sym typeface="Merriweather"/>
                <a:hlinkClick r:id="rId3"/>
              </a:rPr>
              <a:t>https://www.graphenea.com/pages/graphene#.WleURrynHIU</a:t>
            </a:r>
            <a:r>
              <a:rPr lang="en" sz="1400">
                <a:latin typeface="Merriweather"/>
                <a:ea typeface="Merriweather"/>
                <a:cs typeface="Merriweather"/>
                <a:sym typeface="Merriweather"/>
              </a:rPr>
              <a:t> </a:t>
            </a:r>
            <a:r>
              <a:rPr lang="en" sz="1400">
                <a:latin typeface="Merriweather"/>
                <a:ea typeface="Merriweather"/>
                <a:cs typeface="Merriweather"/>
                <a:sym typeface="Merriweather"/>
              </a:rPr>
              <a:t> </a:t>
            </a:r>
            <a:endParaRPr>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